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33CEF-34F6-448C-9E4F-5CA6FA185842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B75156-37AA-4AC4-A872-444826A0F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680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40081398_0_53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6540081398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58836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abfbade4b_0_50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Explain each feature of Python</a:t>
            </a:r>
            <a:endParaRPr dirty="0"/>
          </a:p>
        </p:txBody>
      </p:sp>
      <p:sp>
        <p:nvSpPr>
          <p:cNvPr id="132" name="Google Shape;132;g7abfbade4b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9773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3173b63ba_0_0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Explain each feature of Python 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How adaptive quality of python is useful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Packages present in the library such as NumPy, Pandas, Matplotlib </a:t>
            </a:r>
            <a:r>
              <a:rPr lang="en-US" dirty="0" err="1">
                <a:solidFill>
                  <a:schemeClr val="dk1"/>
                </a:solidFill>
              </a:rPr>
              <a:t>etc</a:t>
            </a:r>
            <a:r>
              <a:rPr lang="en-US" dirty="0">
                <a:solidFill>
                  <a:schemeClr val="dk1"/>
                </a:solidFill>
              </a:rPr>
              <a:t> and what these packages are used for. Also mentioning some real examples such as </a:t>
            </a:r>
            <a:r>
              <a:rPr lang="en-US" dirty="0" err="1">
                <a:solidFill>
                  <a:schemeClr val="dk1"/>
                </a:solidFill>
              </a:rPr>
              <a:t>visualisations</a:t>
            </a:r>
            <a:r>
              <a:rPr lang="en-US" dirty="0">
                <a:solidFill>
                  <a:schemeClr val="dk1"/>
                </a:solidFill>
              </a:rPr>
              <a:t> done in the companies, data wrangling etc.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solidFill>
                  <a:schemeClr val="dk1"/>
                </a:solidFill>
              </a:rPr>
              <a:t>PyPI</a:t>
            </a:r>
            <a:r>
              <a:rPr lang="en-US" dirty="0">
                <a:solidFill>
                  <a:schemeClr val="dk1"/>
                </a:solidFill>
              </a:rPr>
              <a:t> packages: </a:t>
            </a:r>
            <a:r>
              <a:rPr lang="en-I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230,858 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41" name="Google Shape;141;g83173b63b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4859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11058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115999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f5c751c4e_0_1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6f5c751c4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7525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540081398_0_4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6540081398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454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00" y="2133601"/>
            <a:ext cx="96520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0800" y="38100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106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80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30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obj">
  <p:cSld name="1_Title Onl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837413" y="3486223"/>
            <a:ext cx="10517171" cy="846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333" b="0" i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78240" y="6377941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84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1_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44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778240" y="6377941"/>
            <a:ext cx="280416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71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962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28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48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617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368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55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57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42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9880690" y="0"/>
            <a:ext cx="2311311" cy="6858000"/>
            <a:chOff x="7410517" y="0"/>
            <a:chExt cx="1733483" cy="6858000"/>
          </a:xfrm>
        </p:grpSpPr>
        <p:pic>
          <p:nvPicPr>
            <p:cNvPr id="1027" name="Picture 3" descr="C:\Users\Admin\Downloads\s1e (1).jpg"/>
            <p:cNvPicPr>
              <a:picLocks noChangeAspect="1" noChangeArrowheads="1"/>
            </p:cNvPicPr>
            <p:nvPr/>
          </p:nvPicPr>
          <p:blipFill>
            <a:blip r:embed="rId15"/>
            <a:srcRect l="84375" r="1406"/>
            <a:stretch>
              <a:fillRect/>
            </a:stretch>
          </p:blipFill>
          <p:spPr bwMode="auto">
            <a:xfrm rot="10800000">
              <a:off x="7410517" y="0"/>
              <a:ext cx="1733483" cy="6858000"/>
            </a:xfrm>
            <a:prstGeom prst="rect">
              <a:avLst/>
            </a:prstGeom>
            <a:noFill/>
          </p:spPr>
        </p:pic>
        <p:pic>
          <p:nvPicPr>
            <p:cNvPr id="1032" name="Picture 8"/>
            <p:cNvPicPr>
              <a:picLocks noChangeAspect="1" noChangeArrowheads="1"/>
            </p:cNvPicPr>
            <p:nvPr/>
          </p:nvPicPr>
          <p:blipFill>
            <a:blip r:embed="rId16"/>
            <a:srcRect/>
            <a:stretch>
              <a:fillRect/>
            </a:stretch>
          </p:blipFill>
          <p:spPr bwMode="auto">
            <a:xfrm>
              <a:off x="7620000" y="76200"/>
              <a:ext cx="1311275" cy="11763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3200" y="76200"/>
            <a:ext cx="96520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3200" y="1143001"/>
            <a:ext cx="96520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C88A4-8561-4241-8866-7B0D67F6B14A}" type="datetimeFigureOut">
              <a:rPr lang="en-US" smtClean="0"/>
              <a:t>5/30/2020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55200" y="6324601"/>
            <a:ext cx="101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AFAE1B-6636-4B9B-AD2B-524CC366437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281467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4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forbeginners.com/learn-python/what-is-python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ftwaretestinghelp.com/python-ide-code-editor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/>
          <p:nvPr/>
        </p:nvSpPr>
        <p:spPr>
          <a:xfrm>
            <a:off x="10572379" y="280085"/>
            <a:ext cx="1084800" cy="2896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2400"/>
          </a:p>
        </p:txBody>
      </p:sp>
      <p:sp>
        <p:nvSpPr>
          <p:cNvPr id="127" name="Google Shape;127;p17"/>
          <p:cNvSpPr txBox="1"/>
          <p:nvPr/>
        </p:nvSpPr>
        <p:spPr>
          <a:xfrm>
            <a:off x="311633" y="1198867"/>
            <a:ext cx="9399037" cy="50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667"/>
              <a:t>These are all new age and technology examples which use concepts of Artificial Intelligence, Machine learning, Deep Learning etc. </a:t>
            </a:r>
            <a:endParaRPr sz="2667"/>
          </a:p>
          <a:p>
            <a:pPr>
              <a:lnSpc>
                <a:spcPct val="150000"/>
              </a:lnSpc>
            </a:pPr>
            <a:endParaRPr sz="2667"/>
          </a:p>
          <a:p>
            <a:pPr>
              <a:lnSpc>
                <a:spcPct val="150000"/>
              </a:lnSpc>
            </a:pPr>
            <a:r>
              <a:rPr lang="en-US" sz="2667"/>
              <a:t>The most common programming language used for coding these concepts is Python.  </a:t>
            </a:r>
            <a:endParaRPr sz="2667"/>
          </a:p>
        </p:txBody>
      </p:sp>
      <p:sp>
        <p:nvSpPr>
          <p:cNvPr id="128" name="Google Shape;128;p17"/>
          <p:cNvSpPr txBox="1"/>
          <p:nvPr/>
        </p:nvSpPr>
        <p:spPr>
          <a:xfrm>
            <a:off x="2330067" y="2594467"/>
            <a:ext cx="9518400" cy="1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7"/>
          <p:cNvSpPr txBox="1"/>
          <p:nvPr/>
        </p:nvSpPr>
        <p:spPr>
          <a:xfrm>
            <a:off x="347033" y="102700"/>
            <a:ext cx="5635200" cy="6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3200" dirty="0">
                <a:latin typeface="Trebuchet MS"/>
                <a:ea typeface="Trebuchet MS"/>
                <a:cs typeface="Trebuchet MS"/>
                <a:sym typeface="Trebuchet MS"/>
              </a:rPr>
              <a:t>Introduction</a:t>
            </a:r>
            <a:endParaRPr sz="32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679915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title"/>
          </p:nvPr>
        </p:nvSpPr>
        <p:spPr>
          <a:xfrm>
            <a:off x="413377" y="308885"/>
            <a:ext cx="4780400" cy="521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6933" rIns="0" bIns="0" rtlCol="0" anchor="t" anchorCtr="0">
            <a:noAutofit/>
          </a:bodyPr>
          <a:lstStyle/>
          <a:p>
            <a:pPr marL="16933">
              <a:lnSpc>
                <a:spcPct val="100000"/>
              </a:lnSpc>
            </a:pPr>
            <a:r>
              <a:rPr lang="en-US" sz="3200" dirty="0">
                <a:solidFill>
                  <a:schemeClr val="tx1"/>
                </a:solidFill>
              </a:rPr>
              <a:t>Why Python?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297467" y="1189833"/>
            <a:ext cx="11341200" cy="50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74121">
              <a:lnSpc>
                <a:spcPct val="150000"/>
              </a:lnSpc>
              <a:buSzPts val="2000"/>
              <a:buChar char="●"/>
            </a:pPr>
            <a:r>
              <a:rPr lang="en-US" sz="2667" dirty="0"/>
              <a:t>Code readability</a:t>
            </a:r>
            <a:endParaRPr sz="2667" dirty="0"/>
          </a:p>
          <a:p>
            <a:pPr marL="609585" indent="-474121">
              <a:lnSpc>
                <a:spcPct val="150000"/>
              </a:lnSpc>
              <a:buSzPts val="2000"/>
              <a:buChar char="●"/>
            </a:pPr>
            <a:r>
              <a:rPr lang="en-US" sz="2667" dirty="0"/>
              <a:t>Compatibility with different platform.</a:t>
            </a:r>
            <a:endParaRPr sz="2667" dirty="0"/>
          </a:p>
          <a:p>
            <a:pPr marL="609585" indent="-474121">
              <a:lnSpc>
                <a:spcPct val="150000"/>
              </a:lnSpc>
              <a:buSzPts val="2000"/>
              <a:buChar char="●"/>
            </a:pPr>
            <a:r>
              <a:rPr lang="en-US" sz="2667" dirty="0"/>
              <a:t>Interpreter system based code execution</a:t>
            </a:r>
            <a:endParaRPr sz="2667" dirty="0"/>
          </a:p>
          <a:p>
            <a:pPr>
              <a:lnSpc>
                <a:spcPct val="150000"/>
              </a:lnSpc>
            </a:pPr>
            <a:endParaRPr sz="2667" dirty="0"/>
          </a:p>
        </p:txBody>
      </p:sp>
      <p:pic>
        <p:nvPicPr>
          <p:cNvPr id="138" name="Google Shape;13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377" y="3695833"/>
            <a:ext cx="8960765" cy="25579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1908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>
            <a:spLocks noGrp="1"/>
          </p:cNvSpPr>
          <p:nvPr>
            <p:ph type="title"/>
          </p:nvPr>
        </p:nvSpPr>
        <p:spPr>
          <a:xfrm>
            <a:off x="519600" y="123167"/>
            <a:ext cx="4780400" cy="521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6933" rIns="0" bIns="0" rtlCol="0" anchor="t" anchorCtr="0">
            <a:noAutofit/>
          </a:bodyPr>
          <a:lstStyle/>
          <a:p>
            <a:pPr marL="16933">
              <a:lnSpc>
                <a:spcPct val="100000"/>
              </a:lnSpc>
            </a:pPr>
            <a:r>
              <a:rPr lang="en-US" sz="3200" dirty="0">
                <a:solidFill>
                  <a:schemeClr val="tx1"/>
                </a:solidFill>
              </a:rPr>
              <a:t>Why Python?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297467" y="1189833"/>
            <a:ext cx="11341200" cy="50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74121">
              <a:lnSpc>
                <a:spcPct val="150000"/>
              </a:lnSpc>
              <a:buClr>
                <a:schemeClr val="dk1"/>
              </a:buClr>
              <a:buSzPts val="2000"/>
              <a:buChar char="●"/>
            </a:pPr>
            <a:r>
              <a:rPr lang="en-US" sz="2667" dirty="0">
                <a:solidFill>
                  <a:schemeClr val="dk1"/>
                </a:solidFill>
              </a:rPr>
              <a:t>Robust Standard Library</a:t>
            </a:r>
            <a:endParaRPr sz="2667" dirty="0">
              <a:solidFill>
                <a:schemeClr val="dk1"/>
              </a:solidFill>
            </a:endParaRPr>
          </a:p>
          <a:p>
            <a:pPr marL="609585" indent="-474121">
              <a:lnSpc>
                <a:spcPct val="150000"/>
              </a:lnSpc>
              <a:buClr>
                <a:schemeClr val="dk1"/>
              </a:buClr>
              <a:buSzPts val="2000"/>
              <a:buChar char="●"/>
            </a:pPr>
            <a:r>
              <a:rPr lang="en-US" sz="2667" dirty="0">
                <a:solidFill>
                  <a:schemeClr val="dk1"/>
                </a:solidFill>
              </a:rPr>
              <a:t>Adaptive development </a:t>
            </a:r>
            <a:endParaRPr sz="2667" dirty="0">
              <a:solidFill>
                <a:schemeClr val="dk1"/>
              </a:solidFill>
            </a:endParaRPr>
          </a:p>
          <a:p>
            <a:pPr marL="609585" indent="-474121">
              <a:lnSpc>
                <a:spcPct val="150000"/>
              </a:lnSpc>
              <a:buClr>
                <a:schemeClr val="dk1"/>
              </a:buClr>
              <a:buSzPts val="2000"/>
              <a:buChar char="●"/>
            </a:pPr>
            <a:r>
              <a:rPr lang="en-US" sz="2667" dirty="0">
                <a:solidFill>
                  <a:schemeClr val="dk1"/>
                </a:solidFill>
              </a:rPr>
              <a:t>Object Oriented programming</a:t>
            </a:r>
            <a:endParaRPr sz="2667" dirty="0">
              <a:solidFill>
                <a:schemeClr val="dk1"/>
              </a:solidFill>
            </a:endParaRPr>
          </a:p>
          <a:p>
            <a:pPr marL="609585" indent="-474121">
              <a:lnSpc>
                <a:spcPct val="150000"/>
              </a:lnSpc>
              <a:buSzPts val="2000"/>
              <a:buChar char="●"/>
            </a:pPr>
            <a:endParaRPr sz="2667" dirty="0"/>
          </a:p>
          <a:p>
            <a:pPr>
              <a:lnSpc>
                <a:spcPct val="150000"/>
              </a:lnSpc>
            </a:pPr>
            <a:endParaRPr sz="2667" dirty="0"/>
          </a:p>
        </p:txBody>
      </p:sp>
      <p:pic>
        <p:nvPicPr>
          <p:cNvPr id="147" name="Google Shape;14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167" y="3140800"/>
            <a:ext cx="4940900" cy="3600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5147" y="255096"/>
            <a:ext cx="3635524" cy="51173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635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>
            <a:spLocks noGrp="1"/>
          </p:cNvSpPr>
          <p:nvPr>
            <p:ph type="title"/>
          </p:nvPr>
        </p:nvSpPr>
        <p:spPr>
          <a:xfrm>
            <a:off x="519601" y="123167"/>
            <a:ext cx="1288800" cy="521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6933" rIns="0" bIns="0" rtlCol="0" anchor="t" anchorCtr="0">
            <a:noAutofit/>
          </a:bodyPr>
          <a:lstStyle/>
          <a:p>
            <a:pPr marL="16933">
              <a:lnSpc>
                <a:spcPct val="100000"/>
              </a:lnSpc>
            </a:pPr>
            <a:r>
              <a:rPr lang="en-US" sz="3200" dirty="0">
                <a:solidFill>
                  <a:schemeClr val="tx1"/>
                </a:solidFill>
              </a:rPr>
              <a:t>Python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59" name="Google Shape;159;p20"/>
          <p:cNvSpPr txBox="1"/>
          <p:nvPr/>
        </p:nvSpPr>
        <p:spPr>
          <a:xfrm>
            <a:off x="160639" y="644767"/>
            <a:ext cx="8931845" cy="54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150000"/>
              </a:lnSpc>
              <a:buSzPts val="1800"/>
              <a:buChar char="➔"/>
            </a:pPr>
            <a:r>
              <a:rPr lang="en-US" sz="2400" dirty="0"/>
              <a:t>Easy to learn, read and translate in comparison to other languages.</a:t>
            </a:r>
            <a:endParaRPr sz="2400" dirty="0"/>
          </a:p>
          <a:p>
            <a:pPr marL="609585" indent="-457189">
              <a:lnSpc>
                <a:spcPct val="150000"/>
              </a:lnSpc>
              <a:buSzPts val="1800"/>
              <a:buChar char="➔"/>
            </a:pPr>
            <a:r>
              <a:rPr lang="en-US" sz="2400" dirty="0"/>
              <a:t>General-purpose and high-level programming language.</a:t>
            </a:r>
            <a:endParaRPr sz="2400" dirty="0"/>
          </a:p>
          <a:p>
            <a:pPr marL="609585" indent="-457189">
              <a:lnSpc>
                <a:spcPct val="150000"/>
              </a:lnSpc>
              <a:buSzPts val="1800"/>
              <a:buChar char="➔"/>
            </a:pPr>
            <a:r>
              <a:rPr lang="en-US" sz="2400" dirty="0"/>
              <a:t>Allows you to focus on core functionality of the application by taking care of common programming tasks. </a:t>
            </a:r>
            <a:endParaRPr sz="2400" dirty="0"/>
          </a:p>
          <a:p>
            <a:pPr>
              <a:lnSpc>
                <a:spcPct val="150000"/>
              </a:lnSpc>
            </a:pPr>
            <a:r>
              <a:rPr lang="en-US" sz="2400" dirty="0"/>
              <a:t>Note: To dig deeper on what is Python, please refer to the below link:</a:t>
            </a:r>
            <a:endParaRPr sz="2400" dirty="0"/>
          </a:p>
          <a:p>
            <a:pPr>
              <a:lnSpc>
                <a:spcPct val="150000"/>
              </a:lnSpc>
            </a:pPr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https://www.pythonforbeginners.com/learn-python/what-is-python/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983304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>
            <a:spLocks noGrp="1"/>
          </p:cNvSpPr>
          <p:nvPr>
            <p:ph type="title"/>
          </p:nvPr>
        </p:nvSpPr>
        <p:spPr>
          <a:xfrm>
            <a:off x="317869" y="221833"/>
            <a:ext cx="8932400" cy="701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6933" rIns="0" bIns="0" rtlCol="0" anchor="t" anchorCtr="0">
            <a:noAutofit/>
          </a:bodyPr>
          <a:lstStyle/>
          <a:p>
            <a:pPr marL="16933">
              <a:lnSpc>
                <a:spcPct val="100000"/>
              </a:lnSpc>
            </a:pPr>
            <a:r>
              <a:rPr lang="en-US" sz="3200" dirty="0">
                <a:solidFill>
                  <a:schemeClr val="tx1"/>
                </a:solidFill>
              </a:rPr>
              <a:t>Different IDEs and Code Editors for Python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67" name="Google Shape;167;p21"/>
          <p:cNvSpPr txBox="1"/>
          <p:nvPr/>
        </p:nvSpPr>
        <p:spPr>
          <a:xfrm>
            <a:off x="709300" y="1137667"/>
            <a:ext cx="11716400" cy="5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150000"/>
              </a:lnSpc>
              <a:buSzPts val="1800"/>
              <a:buAutoNum type="arabicPeriod"/>
            </a:pPr>
            <a:r>
              <a:rPr lang="en-US" sz="2400" dirty="0"/>
              <a:t>PyCharm</a:t>
            </a:r>
            <a:endParaRPr sz="2400" dirty="0"/>
          </a:p>
          <a:p>
            <a:pPr marL="609585" indent="-457189">
              <a:lnSpc>
                <a:spcPct val="150000"/>
              </a:lnSpc>
              <a:buSzPts val="1800"/>
              <a:buAutoNum type="arabicPeriod"/>
            </a:pPr>
            <a:r>
              <a:rPr lang="en-US" sz="2400" dirty="0" err="1"/>
              <a:t>Jupyter</a:t>
            </a:r>
            <a:endParaRPr sz="2400" dirty="0"/>
          </a:p>
          <a:p>
            <a:pPr marL="609585" indent="-457189">
              <a:lnSpc>
                <a:spcPct val="150000"/>
              </a:lnSpc>
              <a:buSzPts val="1800"/>
              <a:buAutoNum type="arabicPeriod"/>
            </a:pPr>
            <a:r>
              <a:rPr lang="en-US" sz="2400" dirty="0"/>
              <a:t>Spyder</a:t>
            </a:r>
            <a:endParaRPr sz="2400" dirty="0"/>
          </a:p>
          <a:p>
            <a:pPr marL="609585" indent="-457189">
              <a:lnSpc>
                <a:spcPct val="150000"/>
              </a:lnSpc>
              <a:buSzPts val="1800"/>
              <a:buAutoNum type="arabicPeriod"/>
            </a:pPr>
            <a:r>
              <a:rPr lang="en-US" sz="2400" dirty="0" err="1"/>
              <a:t>PyDev</a:t>
            </a:r>
            <a:endParaRPr sz="2400" dirty="0"/>
          </a:p>
          <a:p>
            <a:pPr marL="609585" indent="-457189">
              <a:lnSpc>
                <a:spcPct val="150000"/>
              </a:lnSpc>
              <a:buSzPts val="1800"/>
              <a:buAutoNum type="arabicPeriod"/>
            </a:pPr>
            <a:r>
              <a:rPr lang="en-US" sz="2400" dirty="0"/>
              <a:t>Idle</a:t>
            </a:r>
            <a:endParaRPr sz="2400" dirty="0"/>
          </a:p>
          <a:p>
            <a:pPr marL="609585" indent="-457189">
              <a:lnSpc>
                <a:spcPct val="150000"/>
              </a:lnSpc>
              <a:buSzPts val="1800"/>
              <a:buAutoNum type="arabicPeriod"/>
            </a:pPr>
            <a:r>
              <a:rPr lang="en-US" sz="2400" dirty="0"/>
              <a:t>Wing</a:t>
            </a:r>
            <a:endParaRPr sz="2400" dirty="0"/>
          </a:p>
          <a:p>
            <a:pPr marL="609585" indent="-457189">
              <a:lnSpc>
                <a:spcPct val="150000"/>
              </a:lnSpc>
              <a:buSzPts val="1800"/>
              <a:buAutoNum type="arabicPeriod"/>
            </a:pPr>
            <a:r>
              <a:rPr lang="en-US" sz="2400" dirty="0"/>
              <a:t>Eric</a:t>
            </a:r>
            <a:endParaRPr sz="2400" dirty="0"/>
          </a:p>
          <a:p>
            <a:pPr marL="609585" indent="-457189">
              <a:lnSpc>
                <a:spcPct val="150000"/>
              </a:lnSpc>
              <a:buSzPts val="1800"/>
              <a:buAutoNum type="arabicPeriod"/>
            </a:pPr>
            <a:r>
              <a:rPr lang="en-US" sz="2400" dirty="0"/>
              <a:t>Rodeo</a:t>
            </a:r>
            <a:endParaRPr sz="2400" dirty="0"/>
          </a:p>
          <a:p>
            <a:pPr marL="609585" indent="-457189">
              <a:lnSpc>
                <a:spcPct val="150000"/>
              </a:lnSpc>
              <a:buSzPts val="1800"/>
              <a:buAutoNum type="arabicPeriod"/>
            </a:pPr>
            <a:r>
              <a:rPr lang="en-US" sz="2400" dirty="0" err="1"/>
              <a:t>Thonny</a:t>
            </a:r>
            <a:endParaRPr sz="2400" dirty="0"/>
          </a:p>
        </p:txBody>
      </p:sp>
      <p:sp>
        <p:nvSpPr>
          <p:cNvPr id="168" name="Google Shape;168;p21"/>
          <p:cNvSpPr txBox="1"/>
          <p:nvPr/>
        </p:nvSpPr>
        <p:spPr>
          <a:xfrm>
            <a:off x="3560914" y="2267736"/>
            <a:ext cx="6362400" cy="19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400" b="1" dirty="0"/>
              <a:t>Additional Resource</a:t>
            </a:r>
            <a:r>
              <a:rPr lang="en-US" sz="2400" dirty="0"/>
              <a:t>: To get in-depth knowledge of all the IDEs, please refer the below link.</a:t>
            </a:r>
            <a:endParaRPr sz="2400" dirty="0"/>
          </a:p>
          <a:p>
            <a:endParaRPr sz="2400" dirty="0"/>
          </a:p>
          <a:p>
            <a:r>
              <a:rPr lang="en-US" sz="2400" u="sng" dirty="0">
                <a:solidFill>
                  <a:schemeClr val="hlink"/>
                </a:solidFill>
                <a:hlinkClick r:id="rId3"/>
              </a:rPr>
              <a:t>https://www.softwaretestinghelp.com/python-ide-code-editors/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03317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406083" y="128789"/>
            <a:ext cx="5237200" cy="521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6933" rIns="0" bIns="0" rtlCol="0" anchor="t" anchorCtr="0">
            <a:noAutofit/>
          </a:bodyPr>
          <a:lstStyle/>
          <a:p>
            <a:pPr marL="16933">
              <a:lnSpc>
                <a:spcPct val="100000"/>
              </a:lnSpc>
            </a:pPr>
            <a:r>
              <a:rPr lang="en-US" sz="3200" dirty="0">
                <a:solidFill>
                  <a:schemeClr val="tx1"/>
                </a:solidFill>
              </a:rPr>
              <a:t>Why Anaconda?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84111" y="810563"/>
            <a:ext cx="9878096" cy="7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buSzPts val="1800"/>
              <a:buChar char="●"/>
            </a:pPr>
            <a:r>
              <a:rPr lang="en-US" sz="2400" dirty="0"/>
              <a:t>Anaconda is an open-source distribution that simplifies package management and deployment. Package versions are managed by the package management system '</a:t>
            </a:r>
            <a:r>
              <a:rPr lang="en-US" sz="2400" dirty="0" err="1"/>
              <a:t>Conda</a:t>
            </a:r>
            <a:r>
              <a:rPr lang="en-US" sz="2400" dirty="0"/>
              <a:t>'.</a:t>
            </a:r>
            <a:endParaRPr sz="2400" dirty="0"/>
          </a:p>
          <a:p>
            <a:pPr>
              <a:buClr>
                <a:schemeClr val="dk1"/>
              </a:buClr>
              <a:buSzPts val="1100"/>
            </a:pPr>
            <a:endParaRPr sz="2400" dirty="0"/>
          </a:p>
          <a:p>
            <a:pPr marL="609585" indent="-457189">
              <a:buSzPts val="1800"/>
              <a:buChar char="●"/>
            </a:pPr>
            <a:r>
              <a:rPr lang="en-US" sz="2400" dirty="0"/>
              <a:t>We strongly recommend using Anaconda to install Python as well as the packages, since it comes preloaded with most of the packages you’ll need.</a:t>
            </a:r>
            <a:endParaRPr sz="2400" dirty="0"/>
          </a:p>
          <a:p>
            <a:endParaRPr sz="2400" dirty="0"/>
          </a:p>
          <a:p>
            <a:r>
              <a:rPr lang="en-US" sz="2400" b="1" i="1" dirty="0"/>
              <a:t>Advantages of using Anaconda</a:t>
            </a:r>
            <a:endParaRPr sz="2400" b="1" i="1" dirty="0"/>
          </a:p>
          <a:p>
            <a:endParaRPr sz="2400" b="1" i="1" dirty="0"/>
          </a:p>
          <a:p>
            <a:pPr marL="609585" indent="-457189">
              <a:buSzPts val="1800"/>
              <a:buChar char="●"/>
            </a:pPr>
            <a:r>
              <a:rPr lang="en-US" sz="2400" dirty="0"/>
              <a:t>Easy to manage and get started with most requirements for ML/AI problems</a:t>
            </a:r>
            <a:endParaRPr sz="2400" dirty="0"/>
          </a:p>
          <a:p>
            <a:pPr>
              <a:buClr>
                <a:schemeClr val="dk1"/>
              </a:buClr>
              <a:buSzPts val="1100"/>
            </a:pPr>
            <a:endParaRPr sz="2400" dirty="0"/>
          </a:p>
          <a:p>
            <a:pPr marL="609585" indent="-457189">
              <a:buSzPts val="1800"/>
              <a:buChar char="●"/>
            </a:pPr>
            <a:r>
              <a:rPr lang="en-US" sz="2400" dirty="0"/>
              <a:t>Anaconda comes with many libraries such as NumPy, OpenCV, SciPy, </a:t>
            </a:r>
            <a:r>
              <a:rPr lang="en-US" sz="2400" dirty="0" err="1"/>
              <a:t>PyQt</a:t>
            </a:r>
            <a:r>
              <a:rPr lang="en-US" sz="2400" dirty="0"/>
              <a:t>, the Spyder IDE, etc.</a:t>
            </a:r>
            <a:endParaRPr sz="2400" dirty="0"/>
          </a:p>
          <a:p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57007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/>
        </p:nvSpPr>
        <p:spPr>
          <a:xfrm>
            <a:off x="141667" y="1184997"/>
            <a:ext cx="8989453" cy="29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115000"/>
              </a:lnSpc>
              <a:buClr>
                <a:srgbClr val="FFFFFF"/>
              </a:buClr>
              <a:buSzPts val="1800"/>
              <a:buChar char="●"/>
            </a:pPr>
            <a:r>
              <a:rPr lang="en-US" sz="2400" dirty="0"/>
              <a:t>The programming language widely used in Data science is Python.</a:t>
            </a:r>
            <a:endParaRPr sz="2400" dirty="0"/>
          </a:p>
          <a:p>
            <a:pPr marL="609585" indent="-457189">
              <a:lnSpc>
                <a:spcPct val="115000"/>
              </a:lnSpc>
              <a:buClr>
                <a:srgbClr val="FFFFFF"/>
              </a:buClr>
              <a:buSzPts val="1800"/>
              <a:buChar char="●"/>
            </a:pPr>
            <a:r>
              <a:rPr lang="en-US" sz="2400" dirty="0"/>
              <a:t>Python is a general-purpose and high-level programming language which allows you to focus on core functionality of the application by taking care of common programming tasks. </a:t>
            </a:r>
            <a:endParaRPr sz="2400" dirty="0"/>
          </a:p>
          <a:p>
            <a:pPr marL="609585" indent="-457189">
              <a:lnSpc>
                <a:spcPct val="115000"/>
              </a:lnSpc>
              <a:buClr>
                <a:srgbClr val="FFFFFF"/>
              </a:buClr>
              <a:buSzPts val="1800"/>
              <a:buChar char="●"/>
            </a:pPr>
            <a:r>
              <a:rPr lang="en-US" sz="2400" dirty="0"/>
              <a:t>Different IDEs and Code Editors for Python</a:t>
            </a:r>
            <a:endParaRPr sz="2400" dirty="0"/>
          </a:p>
          <a:p>
            <a:pPr marL="609585" indent="-457189">
              <a:lnSpc>
                <a:spcPct val="115000"/>
              </a:lnSpc>
              <a:buClr>
                <a:srgbClr val="FFFFFF"/>
              </a:buClr>
              <a:buSzPts val="1800"/>
              <a:buChar char="●"/>
            </a:pPr>
            <a:r>
              <a:rPr lang="en-US" sz="2400" dirty="0"/>
              <a:t>Why we will be using Anaconda.</a:t>
            </a:r>
            <a:endParaRPr sz="2400" dirty="0"/>
          </a:p>
        </p:txBody>
      </p:sp>
      <p:sp>
        <p:nvSpPr>
          <p:cNvPr id="183" name="Google Shape;183;p23"/>
          <p:cNvSpPr txBox="1"/>
          <p:nvPr/>
        </p:nvSpPr>
        <p:spPr>
          <a:xfrm>
            <a:off x="1042317" y="202412"/>
            <a:ext cx="4000000" cy="7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3200" dirty="0"/>
              <a:t>Key Takeaways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27074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Intenship Studio">
      <a:dk1>
        <a:srgbClr val="000000"/>
      </a:dk1>
      <a:lt1>
        <a:srgbClr val="FFFFFF"/>
      </a:lt1>
      <a:dk2>
        <a:srgbClr val="200A0A"/>
      </a:dk2>
      <a:lt2>
        <a:srgbClr val="FFBC08"/>
      </a:lt2>
      <a:accent1>
        <a:srgbClr val="2B1B1B"/>
      </a:accent1>
      <a:accent2>
        <a:srgbClr val="EAAB39"/>
      </a:accent2>
      <a:accent3>
        <a:srgbClr val="C0504D"/>
      </a:accent3>
      <a:accent4>
        <a:srgbClr val="1F497D"/>
      </a:accent4>
      <a:accent5>
        <a:srgbClr val="7F7F7F"/>
      </a:accent5>
      <a:accent6>
        <a:srgbClr val="DBEEF3"/>
      </a:accent6>
      <a:hlink>
        <a:srgbClr val="31859B"/>
      </a:hlink>
      <a:folHlink>
        <a:srgbClr val="974806"/>
      </a:folHlink>
    </a:clrScheme>
    <a:fontScheme name="Custom 1">
      <a:majorFont>
        <a:latin typeface="Helvetic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35C7C8F9-183D-4251-9416-99CBEB89D812}" vid="{271EABBA-B7F9-4E8D-9049-A05E54884D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1739</TotalTime>
  <Words>361</Words>
  <Application>Microsoft Office PowerPoint</Application>
  <PresentationFormat>Widescreen</PresentationFormat>
  <Paragraphs>52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Helvetica</vt:lpstr>
      <vt:lpstr>Trebuchet MS</vt:lpstr>
      <vt:lpstr>Verdana</vt:lpstr>
      <vt:lpstr>Theme1</vt:lpstr>
      <vt:lpstr>PowerPoint Presentation</vt:lpstr>
      <vt:lpstr>Why Python?</vt:lpstr>
      <vt:lpstr>Why Python?</vt:lpstr>
      <vt:lpstr>Python</vt:lpstr>
      <vt:lpstr>Different IDEs and Code Editors for Python</vt:lpstr>
      <vt:lpstr>Why Anaconda?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Dinesh</dc:creator>
  <cp:lastModifiedBy>Dinesh</cp:lastModifiedBy>
  <cp:revision>4</cp:revision>
  <dcterms:created xsi:type="dcterms:W3CDTF">2020-05-30T08:27:15Z</dcterms:created>
  <dcterms:modified xsi:type="dcterms:W3CDTF">2020-05-31T13:26:40Z</dcterms:modified>
</cp:coreProperties>
</file>

<file path=docProps/thumbnail.jpeg>
</file>